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Merriweather Medium"/>
      <p:regular r:id="rId20"/>
      <p:bold r:id="rId21"/>
      <p:italic r:id="rId22"/>
      <p:boldItalic r:id="rId23"/>
    </p:embeddedFont>
    <p:embeddedFont>
      <p:font typeface="Merriweather SemiBold"/>
      <p:regular r:id="rId24"/>
      <p:bold r:id="rId25"/>
      <p:italic r:id="rId26"/>
      <p:boldItalic r:id="rId27"/>
    </p:embeddedFont>
    <p:embeddedFont>
      <p:font typeface="Merriweather"/>
      <p:regular r:id="rId28"/>
      <p:bold r:id="rId29"/>
      <p:italic r:id="rId30"/>
      <p:boldItalic r:id="rId31"/>
    </p:embeddedFont>
    <p:embeddedFont>
      <p:font typeface="Merriweather ExtraBold"/>
      <p:bold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erriweatherMedium-regular.fntdata"/><Relationship Id="rId22" Type="http://schemas.openxmlformats.org/officeDocument/2006/relationships/font" Target="fonts/MerriweatherMedium-italic.fntdata"/><Relationship Id="rId21" Type="http://schemas.openxmlformats.org/officeDocument/2006/relationships/font" Target="fonts/MerriweatherMedium-bold.fntdata"/><Relationship Id="rId24" Type="http://schemas.openxmlformats.org/officeDocument/2006/relationships/font" Target="fonts/MerriweatherSemiBold-regular.fntdata"/><Relationship Id="rId23" Type="http://schemas.openxmlformats.org/officeDocument/2006/relationships/font" Target="fonts/MerriweatherMedium-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SemiBold-italic.fntdata"/><Relationship Id="rId25" Type="http://schemas.openxmlformats.org/officeDocument/2006/relationships/font" Target="fonts/MerriweatherSemiBold-bold.fntdata"/><Relationship Id="rId28" Type="http://schemas.openxmlformats.org/officeDocument/2006/relationships/font" Target="fonts/Merriweather-regular.fntdata"/><Relationship Id="rId27" Type="http://schemas.openxmlformats.org/officeDocument/2006/relationships/font" Target="fonts/MerriweatherSemiBold-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boldItalic.fntdata"/><Relationship Id="rId30" Type="http://schemas.openxmlformats.org/officeDocument/2006/relationships/font" Target="fonts/Merriweather-italic.fntdata"/><Relationship Id="rId11" Type="http://schemas.openxmlformats.org/officeDocument/2006/relationships/slide" Target="slides/slide6.xml"/><Relationship Id="rId33" Type="http://schemas.openxmlformats.org/officeDocument/2006/relationships/font" Target="fonts/MerriweatherExtraBold-boldItalic.fntdata"/><Relationship Id="rId10" Type="http://schemas.openxmlformats.org/officeDocument/2006/relationships/slide" Target="slides/slide5.xml"/><Relationship Id="rId32" Type="http://schemas.openxmlformats.org/officeDocument/2006/relationships/font" Target="fonts/MerriweatherExtraBold-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png>
</file>

<file path=ppt/media/image10.png>
</file>

<file path=ppt/media/image11.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solidFill>
                  <a:schemeClr val="dk1"/>
                </a:solidFill>
                <a:latin typeface="Times New Roman"/>
                <a:ea typeface="Times New Roman"/>
                <a:cs typeface="Times New Roman"/>
                <a:sym typeface="Times New Roman"/>
              </a:rPr>
              <a:t>Introduce the project and dataset. </a:t>
            </a:r>
            <a:endParaRPr sz="14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solidFill>
                  <a:schemeClr val="dk1"/>
                </a:solidFill>
                <a:latin typeface="Times New Roman"/>
                <a:ea typeface="Times New Roman"/>
                <a:cs typeface="Times New Roman"/>
                <a:sym typeface="Times New Roman"/>
              </a:rPr>
              <a:t>State that the analysis explores global carbon flux patterns using Python.</a:t>
            </a:r>
            <a:endParaRPr sz="14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solidFill>
                  <a:schemeClr val="dk1"/>
                </a:solidFill>
                <a:latin typeface="Times New Roman"/>
                <a:ea typeface="Times New Roman"/>
                <a:cs typeface="Times New Roman"/>
                <a:sym typeface="Times New Roman"/>
              </a:rPr>
              <a:t>Outline what the presentation covers.</a:t>
            </a:r>
            <a:endParaRPr sz="14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solidFill>
                  <a:schemeClr val="dk1"/>
                </a:solidFill>
                <a:latin typeface="Times New Roman"/>
                <a:ea typeface="Times New Roman"/>
                <a:cs typeface="Times New Roman"/>
                <a:sym typeface="Times New Roman"/>
              </a:rPr>
              <a:t>Emphasise the mix of scientific analysis and programming.</a:t>
            </a:r>
            <a:endParaRPr sz="14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b8687ffa56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b8687ffa56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Gained scientific insight into carbon flux patterns.</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Improved technical skills in Python, xarray, and visualisation.</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Cite dataset and tools used.</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Analysis is based on the dataset.</a:t>
            </a:r>
            <a:endParaRPr sz="1400">
              <a:latin typeface="Times New Roman"/>
              <a:ea typeface="Times New Roman"/>
              <a:cs typeface="Times New Roman"/>
              <a:sym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b855f15dd1_0_30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b855f15dd1_0_30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solidFill>
                  <a:schemeClr val="dk1"/>
                </a:solidFill>
                <a:latin typeface="Times New Roman"/>
                <a:ea typeface="Times New Roman"/>
                <a:cs typeface="Times New Roman"/>
                <a:sym typeface="Times New Roman"/>
              </a:rPr>
              <a:t>Explain that the dataset is scientific‑grade and multidimensional.</a:t>
            </a:r>
            <a:endParaRPr sz="14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solidFill>
                  <a:schemeClr val="dk1"/>
                </a:solidFill>
                <a:latin typeface="Times New Roman"/>
                <a:ea typeface="Times New Roman"/>
                <a:cs typeface="Times New Roman"/>
                <a:sym typeface="Times New Roman"/>
              </a:rPr>
              <a:t>Mention that it captures carbon exchange across land, ocean, and atmosphere.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b8687ffa5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3b8687ffa5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sz="1400">
                <a:latin typeface="Times New Roman"/>
                <a:ea typeface="Times New Roman"/>
                <a:cs typeface="Times New Roman"/>
                <a:sym typeface="Times New Roman"/>
              </a:rPr>
              <a:t>Strong seasonal fluctuations dominate the long‑term trend.</a:t>
            </a:r>
            <a:endParaRPr sz="1400">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lang="en-GB" sz="1400">
                <a:latin typeface="Times New Roman"/>
                <a:ea typeface="Times New Roman"/>
                <a:cs typeface="Times New Roman"/>
                <a:sym typeface="Times New Roman"/>
              </a:rPr>
              <a:t>No major long‑term drift is visible in the global mean.</a:t>
            </a:r>
            <a:endParaRPr sz="1400">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b8687ffa5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b8687ffa5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sz="1400">
                <a:latin typeface="Times New Roman"/>
                <a:ea typeface="Times New Roman"/>
                <a:cs typeface="Times New Roman"/>
                <a:sym typeface="Times New Roman"/>
              </a:rPr>
              <a:t>Seasonal cycle shows predictable annual behaviour.</a:t>
            </a:r>
            <a:endParaRPr sz="1400">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lang="en-GB" sz="1400">
                <a:latin typeface="Times New Roman"/>
                <a:ea typeface="Times New Roman"/>
                <a:cs typeface="Times New Roman"/>
                <a:sym typeface="Times New Roman"/>
              </a:rPr>
              <a:t>Peaks correspond to periods of high vegetation activity.</a:t>
            </a:r>
            <a:endParaRPr sz="1400">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b8687ffa5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b8687ffa5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400">
                <a:latin typeface="Times New Roman"/>
                <a:ea typeface="Times New Roman"/>
                <a:cs typeface="Times New Roman"/>
                <a:sym typeface="Times New Roman"/>
              </a:rPr>
              <a:t>Variability differs across years, reflecting environmental changes.</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High‑variability years may correspond to climate anomalies.</a:t>
            </a:r>
            <a:endParaRPr sz="1400">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b8687ffa5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b8687ffa5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Flux distribution is skewed with extreme values.</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Latitude influences flux behaviour, showing clear spatial patterns.</a:t>
            </a:r>
            <a:endParaRPr sz="1400">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b8687ffa5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b8687ffa5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Spatial patterns reveal ecological and climatic differences.</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Hotspots show regions with consistently high carbon exchange.</a:t>
            </a:r>
            <a:endParaRPr sz="1400">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b8687ffa5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b8687ffa5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Anomalies highlight extreme flux behaviour.</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T‑test shows hemispheres differ significantly in mean flux.</a:t>
            </a:r>
            <a:endParaRPr sz="1400">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b8687ffa56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b8687ffa56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Time decoding and dataset size were major challenges.</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Sampling was necessary for efficient visualisation.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Hemisphere masking and reproducibility required careful coding.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400">
                <a:latin typeface="Times New Roman"/>
                <a:ea typeface="Times New Roman"/>
                <a:cs typeface="Times New Roman"/>
                <a:sym typeface="Times New Roman"/>
              </a:rPr>
              <a:t>Clean code and comments improved clarity and assessment quality.</a:t>
            </a:r>
            <a:endParaRPr sz="1400">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5.jpg"/><Relationship Id="rId5"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0" y="0"/>
            <a:ext cx="9144000" cy="739500"/>
          </a:xfrm>
          <a:prstGeom prst="rect">
            <a:avLst/>
          </a:prstGeom>
          <a:ln>
            <a:noFill/>
          </a:ln>
        </p:spPr>
        <p:txBody>
          <a:bodyPr anchorCtr="0" anchor="t" bIns="91425" lIns="91425" spcFirstLastPara="1" rIns="91425" wrap="square" tIns="91425">
            <a:normAutofit/>
          </a:bodyPr>
          <a:lstStyle/>
          <a:p>
            <a:pPr indent="0" lvl="0" marL="0" rtl="0" algn="ctr">
              <a:spcBef>
                <a:spcPts val="0"/>
              </a:spcBef>
              <a:spcAft>
                <a:spcPts val="0"/>
              </a:spcAft>
              <a:buNone/>
            </a:pPr>
            <a:r>
              <a:rPr lang="en-GB" sz="3500">
                <a:latin typeface="Merriweather SemiBold"/>
                <a:ea typeface="Merriweather SemiBold"/>
                <a:cs typeface="Merriweather SemiBold"/>
                <a:sym typeface="Merriweather SemiBold"/>
              </a:rPr>
              <a:t>Global Carbon Flux Analysis (2010-2022)</a:t>
            </a:r>
            <a:endParaRPr sz="3500">
              <a:latin typeface="Merriweather SemiBold"/>
              <a:ea typeface="Merriweather SemiBold"/>
              <a:cs typeface="Merriweather SemiBold"/>
              <a:sym typeface="Merriweather SemiBold"/>
            </a:endParaRPr>
          </a:p>
        </p:txBody>
      </p:sp>
      <p:sp>
        <p:nvSpPr>
          <p:cNvPr id="65" name="Google Shape;65;p13"/>
          <p:cNvSpPr txBox="1"/>
          <p:nvPr>
            <p:ph idx="1" type="subTitle"/>
          </p:nvPr>
        </p:nvSpPr>
        <p:spPr>
          <a:xfrm>
            <a:off x="0" y="794763"/>
            <a:ext cx="9144000" cy="833100"/>
          </a:xfrm>
          <a:prstGeom prst="rect">
            <a:avLst/>
          </a:prstGeom>
          <a:ln>
            <a:noFill/>
          </a:ln>
        </p:spPr>
        <p:txBody>
          <a:bodyPr anchorCtr="0" anchor="t" bIns="91425" lIns="91425" spcFirstLastPara="1" rIns="91425" wrap="square" tIns="91425">
            <a:noAutofit/>
          </a:bodyPr>
          <a:lstStyle/>
          <a:p>
            <a:pPr indent="0" lvl="0" marL="0" rtl="0" algn="r">
              <a:lnSpc>
                <a:spcPct val="115000"/>
              </a:lnSpc>
              <a:spcBef>
                <a:spcPts val="1200"/>
              </a:spcBef>
              <a:spcAft>
                <a:spcPts val="0"/>
              </a:spcAft>
              <a:buNone/>
            </a:pPr>
            <a:r>
              <a:rPr lang="en-GB" u="sng">
                <a:solidFill>
                  <a:schemeClr val="accent1"/>
                </a:solidFill>
                <a:latin typeface="Merriweather Medium"/>
                <a:ea typeface="Merriweather Medium"/>
                <a:cs typeface="Merriweather Medium"/>
                <a:sym typeface="Merriweather Medium"/>
              </a:rPr>
              <a:t>Programming for Data Science — Freeform Programming Exercise </a:t>
            </a:r>
            <a:endParaRPr u="sng">
              <a:solidFill>
                <a:schemeClr val="accent1"/>
              </a:solidFill>
              <a:latin typeface="Merriweather Medium"/>
              <a:ea typeface="Merriweather Medium"/>
              <a:cs typeface="Merriweather Medium"/>
              <a:sym typeface="Merriweather Medium"/>
            </a:endParaRPr>
          </a:p>
          <a:p>
            <a:pPr indent="0" lvl="0" marL="0" rtl="0" algn="l">
              <a:lnSpc>
                <a:spcPct val="115000"/>
              </a:lnSpc>
              <a:spcBef>
                <a:spcPts val="1200"/>
              </a:spcBef>
              <a:spcAft>
                <a:spcPts val="1200"/>
              </a:spcAft>
              <a:buNone/>
            </a:pPr>
            <a:r>
              <a:rPr lang="en-GB" u="sng">
                <a:solidFill>
                  <a:schemeClr val="accent1"/>
                </a:solidFill>
                <a:latin typeface="Merriweather Medium"/>
                <a:ea typeface="Merriweather Medium"/>
                <a:cs typeface="Merriweather Medium"/>
                <a:sym typeface="Merriweather Medium"/>
              </a:rPr>
              <a:t>Dataset: NASA Carbon Monitoring System Carbon Flux Total L4 V3 (CMSFluxTotal)</a:t>
            </a:r>
            <a:endParaRPr u="sng">
              <a:solidFill>
                <a:schemeClr val="accent1"/>
              </a:solidFill>
              <a:latin typeface="Merriweather Medium"/>
              <a:ea typeface="Merriweather Medium"/>
              <a:cs typeface="Merriweather Medium"/>
              <a:sym typeface="Merriweather Medium"/>
            </a:endParaRPr>
          </a:p>
        </p:txBody>
      </p:sp>
      <p:sp>
        <p:nvSpPr>
          <p:cNvPr id="66" name="Google Shape;66;p13"/>
          <p:cNvSpPr txBox="1"/>
          <p:nvPr/>
        </p:nvSpPr>
        <p:spPr>
          <a:xfrm>
            <a:off x="0" y="1766000"/>
            <a:ext cx="9144000" cy="239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This presentation provides an overview of the CMSFluxTotal dataset and explains why </a:t>
            </a:r>
            <a:endParaRPr sz="1500">
              <a:solidFill>
                <a:schemeClr val="accent1"/>
              </a:solidFill>
              <a:latin typeface="Times New Roman"/>
              <a:ea typeface="Times New Roman"/>
              <a:cs typeface="Times New Roman"/>
              <a:sym typeface="Times New Roman"/>
            </a:endParaRPr>
          </a:p>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analysing global carbon flux is important for understanding environmental and </a:t>
            </a:r>
            <a:endParaRPr sz="1500">
              <a:solidFill>
                <a:schemeClr val="accent1"/>
              </a:solidFill>
              <a:latin typeface="Times New Roman"/>
              <a:ea typeface="Times New Roman"/>
              <a:cs typeface="Times New Roman"/>
              <a:sym typeface="Times New Roman"/>
            </a:endParaRPr>
          </a:p>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climate processes. It includes summary statistics, multiple visualisations </a:t>
            </a:r>
            <a:endParaRPr sz="1500">
              <a:solidFill>
                <a:schemeClr val="accent1"/>
              </a:solidFill>
              <a:latin typeface="Times New Roman"/>
              <a:ea typeface="Times New Roman"/>
              <a:cs typeface="Times New Roman"/>
              <a:sym typeface="Times New Roman"/>
            </a:endParaRPr>
          </a:p>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covering temporal, spatial, and statistical analyses, and a </a:t>
            </a:r>
            <a:endParaRPr sz="1500">
              <a:solidFill>
                <a:schemeClr val="accent1"/>
              </a:solidFill>
              <a:latin typeface="Times New Roman"/>
              <a:ea typeface="Times New Roman"/>
              <a:cs typeface="Times New Roman"/>
              <a:sym typeface="Times New Roman"/>
            </a:endParaRPr>
          </a:p>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discussion of the insights gained from the data. </a:t>
            </a:r>
            <a:endParaRPr sz="1500">
              <a:solidFill>
                <a:schemeClr val="accent1"/>
              </a:solidFill>
              <a:latin typeface="Times New Roman"/>
              <a:ea typeface="Times New Roman"/>
              <a:cs typeface="Times New Roman"/>
              <a:sym typeface="Times New Roman"/>
            </a:endParaRPr>
          </a:p>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The presentation also highlights the </a:t>
            </a:r>
            <a:endParaRPr sz="1500">
              <a:solidFill>
                <a:schemeClr val="accent1"/>
              </a:solidFill>
              <a:latin typeface="Times New Roman"/>
              <a:ea typeface="Times New Roman"/>
              <a:cs typeface="Times New Roman"/>
              <a:sym typeface="Times New Roman"/>
            </a:endParaRPr>
          </a:p>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coding challenges encountered </a:t>
            </a:r>
            <a:endParaRPr sz="1500">
              <a:solidFill>
                <a:schemeClr val="accent1"/>
              </a:solidFill>
              <a:latin typeface="Times New Roman"/>
              <a:ea typeface="Times New Roman"/>
              <a:cs typeface="Times New Roman"/>
              <a:sym typeface="Times New Roman"/>
            </a:endParaRPr>
          </a:p>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during the project and </a:t>
            </a:r>
            <a:endParaRPr sz="1500">
              <a:solidFill>
                <a:schemeClr val="accent1"/>
              </a:solidFill>
              <a:latin typeface="Times New Roman"/>
              <a:ea typeface="Times New Roman"/>
              <a:cs typeface="Times New Roman"/>
              <a:sym typeface="Times New Roman"/>
            </a:endParaRPr>
          </a:p>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how they were </a:t>
            </a:r>
            <a:endParaRPr sz="1500">
              <a:solidFill>
                <a:schemeClr val="accent1"/>
              </a:solidFill>
              <a:latin typeface="Times New Roman"/>
              <a:ea typeface="Times New Roman"/>
              <a:cs typeface="Times New Roman"/>
              <a:sym typeface="Times New Roman"/>
            </a:endParaRPr>
          </a:p>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a</a:t>
            </a:r>
            <a:r>
              <a:rPr lang="en-GB" sz="1500">
                <a:solidFill>
                  <a:schemeClr val="accent1"/>
                </a:solidFill>
                <a:latin typeface="Times New Roman"/>
                <a:ea typeface="Times New Roman"/>
                <a:cs typeface="Times New Roman"/>
                <a:sym typeface="Times New Roman"/>
              </a:rPr>
              <a:t>ddressed.</a:t>
            </a:r>
            <a:endParaRPr sz="1500">
              <a:solidFill>
                <a:schemeClr val="accent1"/>
              </a:solidFill>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chemeClr val="accent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0" y="302250"/>
            <a:ext cx="9144000" cy="623700"/>
          </a:xfrm>
          <a:prstGeom prst="rect">
            <a:avLst/>
          </a:prstGeom>
          <a:ln cap="flat" cmpd="sng" w="38100">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3000"/>
              <a:t>What I Learned</a:t>
            </a:r>
            <a:endParaRPr b="1" sz="3000"/>
          </a:p>
        </p:txBody>
      </p:sp>
      <p:sp>
        <p:nvSpPr>
          <p:cNvPr id="131" name="Google Shape;131;p22"/>
          <p:cNvSpPr txBox="1"/>
          <p:nvPr/>
        </p:nvSpPr>
        <p:spPr>
          <a:xfrm>
            <a:off x="0" y="1291387"/>
            <a:ext cx="9144000" cy="2362200"/>
          </a:xfrm>
          <a:prstGeom prst="rect">
            <a:avLst/>
          </a:prstGeom>
          <a:solidFill>
            <a:schemeClr val="lt1"/>
          </a:solidFill>
          <a:ln cap="flat" cmpd="sng" w="1905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GB" sz="2100">
                <a:solidFill>
                  <a:schemeClr val="accent1"/>
                </a:solidFill>
                <a:latin typeface="Times New Roman"/>
                <a:ea typeface="Times New Roman"/>
                <a:cs typeface="Times New Roman"/>
                <a:sym typeface="Times New Roman"/>
              </a:rPr>
              <a:t>This project strengthened my ability to work with </a:t>
            </a:r>
            <a:r>
              <a:rPr b="1" lang="en-GB" sz="2100">
                <a:solidFill>
                  <a:schemeClr val="accent1"/>
                </a:solidFill>
                <a:latin typeface="Times New Roman"/>
                <a:ea typeface="Times New Roman"/>
                <a:cs typeface="Times New Roman"/>
                <a:sym typeface="Times New Roman"/>
              </a:rPr>
              <a:t>multidimensional scientific datasets using xarray</a:t>
            </a:r>
            <a:r>
              <a:rPr lang="en-GB" sz="2100">
                <a:solidFill>
                  <a:schemeClr val="accent1"/>
                </a:solidFill>
                <a:latin typeface="Times New Roman"/>
                <a:ea typeface="Times New Roman"/>
                <a:cs typeface="Times New Roman"/>
                <a:sym typeface="Times New Roman"/>
              </a:rPr>
              <a:t>. I learned how to </a:t>
            </a:r>
            <a:r>
              <a:rPr b="1" lang="en-GB" sz="2100">
                <a:solidFill>
                  <a:schemeClr val="accent1"/>
                </a:solidFill>
                <a:latin typeface="Times New Roman"/>
                <a:ea typeface="Times New Roman"/>
                <a:cs typeface="Times New Roman"/>
                <a:sym typeface="Times New Roman"/>
              </a:rPr>
              <a:t>analyse temporal and spatial patterns</a:t>
            </a:r>
            <a:r>
              <a:rPr lang="en-GB" sz="2100">
                <a:solidFill>
                  <a:schemeClr val="accent1"/>
                </a:solidFill>
                <a:latin typeface="Times New Roman"/>
                <a:ea typeface="Times New Roman"/>
                <a:cs typeface="Times New Roman"/>
                <a:sym typeface="Times New Roman"/>
              </a:rPr>
              <a:t> in environmental data, build </a:t>
            </a:r>
            <a:r>
              <a:rPr b="1" lang="en-GB" sz="2100">
                <a:solidFill>
                  <a:schemeClr val="accent1"/>
                </a:solidFill>
                <a:latin typeface="Times New Roman"/>
                <a:ea typeface="Times New Roman"/>
                <a:cs typeface="Times New Roman"/>
                <a:sym typeface="Times New Roman"/>
              </a:rPr>
              <a:t>meaningful visualisations</a:t>
            </a:r>
            <a:r>
              <a:rPr lang="en-GB" sz="2100">
                <a:solidFill>
                  <a:schemeClr val="accent1"/>
                </a:solidFill>
                <a:latin typeface="Times New Roman"/>
                <a:ea typeface="Times New Roman"/>
                <a:cs typeface="Times New Roman"/>
                <a:sym typeface="Times New Roman"/>
              </a:rPr>
              <a:t>, and apply statistical methods such as </a:t>
            </a:r>
            <a:r>
              <a:rPr b="1" lang="en-GB" sz="2100">
                <a:solidFill>
                  <a:schemeClr val="accent1"/>
                </a:solidFill>
                <a:latin typeface="Times New Roman"/>
                <a:ea typeface="Times New Roman"/>
                <a:cs typeface="Times New Roman"/>
                <a:sym typeface="Times New Roman"/>
              </a:rPr>
              <a:t>anomaly detection and t‑tests</a:t>
            </a:r>
            <a:r>
              <a:rPr lang="en-GB" sz="2100">
                <a:solidFill>
                  <a:schemeClr val="accent1"/>
                </a:solidFill>
                <a:latin typeface="Times New Roman"/>
                <a:ea typeface="Times New Roman"/>
                <a:cs typeface="Times New Roman"/>
                <a:sym typeface="Times New Roman"/>
              </a:rPr>
              <a:t>. I also improved my Python workflow, </a:t>
            </a:r>
            <a:r>
              <a:rPr b="1" lang="en-GB" sz="2100">
                <a:solidFill>
                  <a:schemeClr val="accent1"/>
                </a:solidFill>
                <a:latin typeface="Times New Roman"/>
                <a:ea typeface="Times New Roman"/>
                <a:cs typeface="Times New Roman"/>
                <a:sym typeface="Times New Roman"/>
              </a:rPr>
              <a:t>debugging skills</a:t>
            </a:r>
            <a:r>
              <a:rPr lang="en-GB" sz="2100">
                <a:solidFill>
                  <a:schemeClr val="accent1"/>
                </a:solidFill>
                <a:latin typeface="Times New Roman"/>
                <a:ea typeface="Times New Roman"/>
                <a:cs typeface="Times New Roman"/>
                <a:sym typeface="Times New Roman"/>
              </a:rPr>
              <a:t>, and understanding of global carbon flux behaviour. Overall, the project enhanced my confidence in </a:t>
            </a:r>
            <a:r>
              <a:rPr b="1" lang="en-GB" sz="2100">
                <a:solidFill>
                  <a:schemeClr val="accent1"/>
                </a:solidFill>
                <a:latin typeface="Times New Roman"/>
                <a:ea typeface="Times New Roman"/>
                <a:cs typeface="Times New Roman"/>
                <a:sym typeface="Times New Roman"/>
              </a:rPr>
              <a:t>handling real‑world environmental datasets.</a:t>
            </a:r>
            <a:endParaRPr b="1" sz="2100">
              <a:solidFill>
                <a:schemeClr val="accent1"/>
              </a:solidFill>
              <a:latin typeface="Times New Roman"/>
              <a:ea typeface="Times New Roman"/>
              <a:cs typeface="Times New Roman"/>
              <a:sym typeface="Times New Roman"/>
            </a:endParaRPr>
          </a:p>
        </p:txBody>
      </p:sp>
      <p:sp>
        <p:nvSpPr>
          <p:cNvPr id="132" name="Google Shape;132;p22"/>
          <p:cNvSpPr txBox="1"/>
          <p:nvPr/>
        </p:nvSpPr>
        <p:spPr>
          <a:xfrm>
            <a:off x="-11050" y="3653575"/>
            <a:ext cx="9144000" cy="1489800"/>
          </a:xfrm>
          <a:prstGeom prst="rect">
            <a:avLst/>
          </a:prstGeom>
          <a:noFill/>
          <a:ln cap="flat" cmpd="sng" w="19050">
            <a:solidFill>
              <a:schemeClr val="accent1"/>
            </a:solidFill>
            <a:prstDash val="dash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sz="1100">
              <a:solidFill>
                <a:schemeClr val="accent1"/>
              </a:solidFill>
              <a:latin typeface="Merriweather ExtraBold"/>
              <a:ea typeface="Merriweather ExtraBold"/>
              <a:cs typeface="Merriweather ExtraBold"/>
              <a:sym typeface="Merriweather ExtraBold"/>
            </a:endParaRPr>
          </a:p>
          <a:p>
            <a:pPr indent="0" lvl="0" marL="0" rtl="0" algn="ctr">
              <a:spcBef>
                <a:spcPts val="0"/>
              </a:spcBef>
              <a:spcAft>
                <a:spcPts val="0"/>
              </a:spcAft>
              <a:buNone/>
            </a:pPr>
            <a:r>
              <a:rPr b="1" lang="en-GB" sz="1100">
                <a:solidFill>
                  <a:schemeClr val="accent1"/>
                </a:solidFill>
              </a:rPr>
              <a:t>(1)</a:t>
            </a:r>
            <a:r>
              <a:rPr lang="en-GB" sz="1100">
                <a:solidFill>
                  <a:schemeClr val="accent1"/>
                </a:solidFill>
              </a:rPr>
              <a:t> NASA Goddard Earth Sciences Data and Information Services Center (GES DISC). </a:t>
            </a:r>
            <a:endParaRPr sz="1100">
              <a:solidFill>
                <a:schemeClr val="accent1"/>
              </a:solidFill>
            </a:endParaRPr>
          </a:p>
          <a:p>
            <a:pPr indent="0" lvl="0" marL="0" rtl="0" algn="ctr">
              <a:spcBef>
                <a:spcPts val="0"/>
              </a:spcBef>
              <a:spcAft>
                <a:spcPts val="0"/>
              </a:spcAft>
              <a:buNone/>
            </a:pPr>
            <a:r>
              <a:rPr i="1" lang="en-GB" sz="1100">
                <a:solidFill>
                  <a:schemeClr val="accent1"/>
                </a:solidFill>
              </a:rPr>
              <a:t>Carbon Monitoring System (CMS) Carbon Flux Total L4 V3 (CMSFluxTotal)</a:t>
            </a:r>
            <a:r>
              <a:rPr lang="en-GB" sz="1100">
                <a:solidFill>
                  <a:schemeClr val="accent1"/>
                </a:solidFill>
              </a:rPr>
              <a:t>; NASA Earthdata: Greenbelt, MD. </a:t>
            </a:r>
            <a:endParaRPr sz="1100">
              <a:solidFill>
                <a:schemeClr val="accent1"/>
              </a:solidFill>
            </a:endParaRPr>
          </a:p>
          <a:p>
            <a:pPr indent="0" lvl="0" marL="0" rtl="0" algn="ctr">
              <a:spcBef>
                <a:spcPts val="0"/>
              </a:spcBef>
              <a:spcAft>
                <a:spcPts val="0"/>
              </a:spcAft>
              <a:buNone/>
            </a:pPr>
            <a:r>
              <a:rPr b="1" lang="en-GB" sz="1100">
                <a:solidFill>
                  <a:schemeClr val="accent1"/>
                </a:solidFill>
              </a:rPr>
              <a:t>(2)</a:t>
            </a:r>
            <a:r>
              <a:rPr lang="en-GB" sz="1100">
                <a:solidFill>
                  <a:schemeClr val="accent1"/>
                </a:solidFill>
              </a:rPr>
              <a:t> Hoyer, S.; Hamman, J. </a:t>
            </a:r>
            <a:r>
              <a:rPr i="1" lang="en-GB" sz="1100">
                <a:solidFill>
                  <a:schemeClr val="accent1"/>
                </a:solidFill>
              </a:rPr>
              <a:t>xarray: N‑D Labeled Arrays and Datasets in Python.</a:t>
            </a:r>
            <a:r>
              <a:rPr lang="en-GB" sz="1100">
                <a:solidFill>
                  <a:schemeClr val="accent1"/>
                </a:solidFill>
              </a:rPr>
              <a:t> J. Open Res. Softw. 2017, 5 (1), 1–6. </a:t>
            </a:r>
            <a:endParaRPr sz="1100">
              <a:solidFill>
                <a:schemeClr val="accent1"/>
              </a:solidFill>
            </a:endParaRPr>
          </a:p>
          <a:p>
            <a:pPr indent="0" lvl="0" marL="0" rtl="0" algn="ctr">
              <a:spcBef>
                <a:spcPts val="0"/>
              </a:spcBef>
              <a:spcAft>
                <a:spcPts val="0"/>
              </a:spcAft>
              <a:buNone/>
            </a:pPr>
            <a:r>
              <a:rPr b="1" lang="en-GB" sz="1100">
                <a:solidFill>
                  <a:schemeClr val="accent1"/>
                </a:solidFill>
              </a:rPr>
              <a:t>(3)</a:t>
            </a:r>
            <a:r>
              <a:rPr lang="en-GB" sz="1100">
                <a:solidFill>
                  <a:schemeClr val="accent1"/>
                </a:solidFill>
              </a:rPr>
              <a:t> McKinney, W. </a:t>
            </a:r>
            <a:r>
              <a:rPr i="1" lang="en-GB" sz="1100">
                <a:solidFill>
                  <a:schemeClr val="accent1"/>
                </a:solidFill>
              </a:rPr>
              <a:t>Data Structures for Statistical Computing in Python.</a:t>
            </a:r>
            <a:r>
              <a:rPr lang="en-GB" sz="1100">
                <a:solidFill>
                  <a:schemeClr val="accent1"/>
                </a:solidFill>
              </a:rPr>
              <a:t> Proc. Python Sci. Conf. 2010, 51–56. </a:t>
            </a:r>
            <a:endParaRPr sz="1100">
              <a:solidFill>
                <a:schemeClr val="accent1"/>
              </a:solidFill>
            </a:endParaRPr>
          </a:p>
          <a:p>
            <a:pPr indent="0" lvl="0" marL="0" rtl="0" algn="ctr">
              <a:spcBef>
                <a:spcPts val="0"/>
              </a:spcBef>
              <a:spcAft>
                <a:spcPts val="0"/>
              </a:spcAft>
              <a:buNone/>
            </a:pPr>
            <a:r>
              <a:rPr b="1" lang="en-GB" sz="1100">
                <a:solidFill>
                  <a:schemeClr val="accent1"/>
                </a:solidFill>
              </a:rPr>
              <a:t>(4)</a:t>
            </a:r>
            <a:r>
              <a:rPr lang="en-GB" sz="1100">
                <a:solidFill>
                  <a:schemeClr val="accent1"/>
                </a:solidFill>
              </a:rPr>
              <a:t> Hunter, J. D. </a:t>
            </a:r>
            <a:r>
              <a:rPr i="1" lang="en-GB" sz="1100">
                <a:solidFill>
                  <a:schemeClr val="accent1"/>
                </a:solidFill>
              </a:rPr>
              <a:t>Matplotlib: A 2D Graphics Environment.</a:t>
            </a:r>
            <a:r>
              <a:rPr lang="en-GB" sz="1100">
                <a:solidFill>
                  <a:schemeClr val="accent1"/>
                </a:solidFill>
              </a:rPr>
              <a:t> Comput. Sci. Eng. 2007, 9 (3), 90–95. </a:t>
            </a:r>
            <a:endParaRPr sz="1100">
              <a:solidFill>
                <a:schemeClr val="accent1"/>
              </a:solidFill>
            </a:endParaRPr>
          </a:p>
          <a:p>
            <a:pPr indent="0" lvl="0" marL="0" rtl="0" algn="ctr">
              <a:spcBef>
                <a:spcPts val="0"/>
              </a:spcBef>
              <a:spcAft>
                <a:spcPts val="0"/>
              </a:spcAft>
              <a:buNone/>
            </a:pPr>
            <a:r>
              <a:rPr b="1" lang="en-GB" sz="1100">
                <a:solidFill>
                  <a:schemeClr val="accent1"/>
                </a:solidFill>
              </a:rPr>
              <a:t>(5)</a:t>
            </a:r>
            <a:r>
              <a:rPr lang="en-GB" sz="1100">
                <a:solidFill>
                  <a:schemeClr val="accent1"/>
                </a:solidFill>
              </a:rPr>
              <a:t> Virtanen, P.; et al. </a:t>
            </a:r>
            <a:r>
              <a:rPr i="1" lang="en-GB" sz="1100">
                <a:solidFill>
                  <a:schemeClr val="accent1"/>
                </a:solidFill>
              </a:rPr>
              <a:t>SciPy: Fundamental Algorithms for Scientific Computing in Python.</a:t>
            </a:r>
            <a:r>
              <a:rPr lang="en-GB" sz="1100">
                <a:solidFill>
                  <a:schemeClr val="accent1"/>
                </a:solidFill>
              </a:rPr>
              <a:t> Nat. Methods 2020, 17, 261–272. </a:t>
            </a:r>
            <a:endParaRPr sz="1100">
              <a:solidFill>
                <a:schemeClr val="accent1"/>
              </a:solidFill>
            </a:endParaRPr>
          </a:p>
          <a:p>
            <a:pPr indent="0" lvl="0" marL="0" rtl="0" algn="ctr">
              <a:spcBef>
                <a:spcPts val="0"/>
              </a:spcBef>
              <a:spcAft>
                <a:spcPts val="0"/>
              </a:spcAft>
              <a:buNone/>
            </a:pPr>
            <a:r>
              <a:rPr b="1" lang="en-GB" sz="1100">
                <a:solidFill>
                  <a:schemeClr val="accent1"/>
                </a:solidFill>
              </a:rPr>
              <a:t>(6)</a:t>
            </a:r>
            <a:r>
              <a:rPr lang="en-GB" sz="1100">
                <a:solidFill>
                  <a:schemeClr val="accent1"/>
                </a:solidFill>
              </a:rPr>
              <a:t> Waskom, M. </a:t>
            </a:r>
            <a:r>
              <a:rPr i="1" lang="en-GB" sz="1100">
                <a:solidFill>
                  <a:schemeClr val="accent1"/>
                </a:solidFill>
              </a:rPr>
              <a:t>Seaborn: Statistical Data Visualization.</a:t>
            </a:r>
            <a:r>
              <a:rPr lang="en-GB" sz="1100">
                <a:solidFill>
                  <a:schemeClr val="accent1"/>
                </a:solidFill>
              </a:rPr>
              <a:t> J. Open Source Softw. 2021, 6 (60), 3021.</a:t>
            </a:r>
            <a:endParaRPr b="1" sz="1100">
              <a:solidFill>
                <a:schemeClr val="accent1"/>
              </a:solidFill>
              <a:latin typeface="Merriweather"/>
              <a:ea typeface="Merriweather"/>
              <a:cs typeface="Merriweather"/>
              <a:sym typeface="Merriweather"/>
            </a:endParaRPr>
          </a:p>
        </p:txBody>
      </p:sp>
      <p:sp>
        <p:nvSpPr>
          <p:cNvPr id="133" name="Google Shape;133;p22"/>
          <p:cNvSpPr txBox="1"/>
          <p:nvPr/>
        </p:nvSpPr>
        <p:spPr>
          <a:xfrm>
            <a:off x="3101525" y="3554236"/>
            <a:ext cx="2759400" cy="36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000">
                <a:solidFill>
                  <a:schemeClr val="accent1"/>
                </a:solidFill>
                <a:latin typeface="Merriweather ExtraBold"/>
                <a:ea typeface="Merriweather ExtraBold"/>
                <a:cs typeface="Merriweather ExtraBold"/>
                <a:sym typeface="Merriweather ExtraBold"/>
              </a:rPr>
              <a:t>REFERENCES</a:t>
            </a:r>
            <a:endParaRPr sz="2000">
              <a:solidFill>
                <a:schemeClr val="accent1"/>
              </a:solidFill>
              <a:latin typeface="Merriweather ExtraBold"/>
              <a:ea typeface="Merriweather ExtraBold"/>
              <a:cs typeface="Merriweather ExtraBold"/>
              <a:sym typeface="Merriweather Extra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0" y="286975"/>
            <a:ext cx="9144000" cy="695400"/>
          </a:xfrm>
          <a:prstGeom prst="rect">
            <a:avLst/>
          </a:prstGeom>
          <a:ln cap="flat" cmpd="sng" w="38100">
            <a:solidFill>
              <a:schemeClr val="lt1"/>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ctr">
              <a:spcBef>
                <a:spcPts val="0"/>
              </a:spcBef>
              <a:spcAft>
                <a:spcPts val="0"/>
              </a:spcAft>
              <a:buSzPct val="32673"/>
              <a:buNone/>
            </a:pPr>
            <a:r>
              <a:rPr b="1" lang="en-GB" sz="3030"/>
              <a:t>Dataset Description &amp; </a:t>
            </a:r>
            <a:r>
              <a:rPr b="1" lang="en-GB" sz="3030"/>
              <a:t>Why Carbon Flux Matters</a:t>
            </a:r>
            <a:r>
              <a:rPr b="1" lang="en-GB" sz="3030"/>
              <a:t> </a:t>
            </a:r>
            <a:endParaRPr b="1" sz="3030"/>
          </a:p>
        </p:txBody>
      </p:sp>
      <p:sp>
        <p:nvSpPr>
          <p:cNvPr id="72" name="Google Shape;72;p14"/>
          <p:cNvSpPr txBox="1"/>
          <p:nvPr/>
        </p:nvSpPr>
        <p:spPr>
          <a:xfrm>
            <a:off x="0" y="1313475"/>
            <a:ext cx="9144000" cy="3830100"/>
          </a:xfrm>
          <a:prstGeom prst="rect">
            <a:avLst/>
          </a:prstGeom>
          <a:noFill/>
          <a:ln cap="flat" cmpd="sng" w="3810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sz="1700">
                <a:latin typeface="Times New Roman"/>
                <a:ea typeface="Times New Roman"/>
                <a:cs typeface="Times New Roman"/>
                <a:sym typeface="Times New Roman"/>
              </a:rPr>
              <a:t>The dataset used in this project is the NASA Carbon Monitoring System Carbon Flux Total L4 V3 (CMSFluxTotal) dataset. It provides </a:t>
            </a:r>
            <a:r>
              <a:rPr b="1" lang="en-GB" sz="1700">
                <a:latin typeface="Times New Roman"/>
                <a:ea typeface="Times New Roman"/>
                <a:cs typeface="Times New Roman"/>
                <a:sym typeface="Times New Roman"/>
              </a:rPr>
              <a:t>monthly global carbon flux</a:t>
            </a:r>
            <a:r>
              <a:rPr lang="en-GB" sz="1700">
                <a:latin typeface="Times New Roman"/>
                <a:ea typeface="Times New Roman"/>
                <a:cs typeface="Times New Roman"/>
                <a:sym typeface="Times New Roman"/>
              </a:rPr>
              <a:t> estimates from </a:t>
            </a:r>
            <a:r>
              <a:rPr b="1" lang="en-GB" sz="1700">
                <a:latin typeface="Times New Roman"/>
                <a:ea typeface="Times New Roman"/>
                <a:cs typeface="Times New Roman"/>
                <a:sym typeface="Times New Roman"/>
              </a:rPr>
              <a:t>January 2010 to December 2022</a:t>
            </a:r>
            <a:r>
              <a:rPr lang="en-GB" sz="1700">
                <a:latin typeface="Times New Roman"/>
                <a:ea typeface="Times New Roman"/>
                <a:cs typeface="Times New Roman"/>
                <a:sym typeface="Times New Roman"/>
              </a:rPr>
              <a:t>. The dataset includes latitude, longitude, time, and the </a:t>
            </a:r>
            <a:r>
              <a:rPr b="1" lang="en-GB" sz="1700">
                <a:latin typeface="Times New Roman"/>
                <a:ea typeface="Times New Roman"/>
                <a:cs typeface="Times New Roman"/>
                <a:sym typeface="Times New Roman"/>
              </a:rPr>
              <a:t>variable </a:t>
            </a:r>
            <a:r>
              <a:rPr b="1" i="1" lang="en-GB" sz="1700">
                <a:latin typeface="Times New Roman"/>
                <a:ea typeface="Times New Roman"/>
                <a:cs typeface="Times New Roman"/>
                <a:sym typeface="Times New Roman"/>
              </a:rPr>
              <a:t>total_post</a:t>
            </a:r>
            <a:r>
              <a:rPr lang="en-GB" sz="1700">
                <a:latin typeface="Times New Roman"/>
                <a:ea typeface="Times New Roman"/>
                <a:cs typeface="Times New Roman"/>
                <a:sym typeface="Times New Roman"/>
              </a:rPr>
              <a:t>, representing carbon exchange between the Earth’s surface and the atmosphere. It is stored in </a:t>
            </a:r>
            <a:r>
              <a:rPr b="1" lang="en-GB" sz="1700">
                <a:latin typeface="Times New Roman"/>
                <a:ea typeface="Times New Roman"/>
                <a:cs typeface="Times New Roman"/>
                <a:sym typeface="Times New Roman"/>
              </a:rPr>
              <a:t>NetCDF format</a:t>
            </a:r>
            <a:r>
              <a:rPr lang="en-GB" sz="1700">
                <a:latin typeface="Times New Roman"/>
                <a:ea typeface="Times New Roman"/>
                <a:cs typeface="Times New Roman"/>
                <a:sym typeface="Times New Roman"/>
              </a:rPr>
              <a:t> and accessed via </a:t>
            </a:r>
            <a:r>
              <a:rPr b="1" lang="en-GB" sz="1700">
                <a:latin typeface="Times New Roman"/>
                <a:ea typeface="Times New Roman"/>
                <a:cs typeface="Times New Roman"/>
                <a:sym typeface="Times New Roman"/>
              </a:rPr>
              <a:t>NASA Earthdata</a:t>
            </a:r>
            <a:r>
              <a:rPr lang="en-GB" sz="1700">
                <a:latin typeface="Times New Roman"/>
                <a:ea typeface="Times New Roman"/>
                <a:cs typeface="Times New Roman"/>
                <a:sym typeface="Times New Roman"/>
              </a:rPr>
              <a:t>. Due to its large size, the </a:t>
            </a:r>
            <a:r>
              <a:rPr b="1" lang="en-GB" sz="1700">
                <a:latin typeface="Times New Roman"/>
                <a:ea typeface="Times New Roman"/>
                <a:cs typeface="Times New Roman"/>
                <a:sym typeface="Times New Roman"/>
              </a:rPr>
              <a:t>dataset was loaded manually</a:t>
            </a:r>
            <a:r>
              <a:rPr lang="en-GB" sz="1700">
                <a:latin typeface="Times New Roman"/>
                <a:ea typeface="Times New Roman"/>
                <a:cs typeface="Times New Roman"/>
                <a:sym typeface="Times New Roman"/>
              </a:rPr>
              <a:t> using a relative path. The analysis uses </a:t>
            </a:r>
            <a:r>
              <a:rPr b="1" lang="en-GB" sz="1700">
                <a:latin typeface="Times New Roman"/>
                <a:ea typeface="Times New Roman"/>
                <a:cs typeface="Times New Roman"/>
                <a:sym typeface="Times New Roman"/>
              </a:rPr>
              <a:t>xarray</a:t>
            </a:r>
            <a:r>
              <a:rPr lang="en-GB" sz="1700">
                <a:latin typeface="Times New Roman"/>
                <a:ea typeface="Times New Roman"/>
                <a:cs typeface="Times New Roman"/>
                <a:sym typeface="Times New Roman"/>
              </a:rPr>
              <a:t> for multidimensional data handling and </a:t>
            </a:r>
            <a:r>
              <a:rPr b="1" lang="en-GB" sz="1700">
                <a:latin typeface="Times New Roman"/>
                <a:ea typeface="Times New Roman"/>
                <a:cs typeface="Times New Roman"/>
                <a:sym typeface="Times New Roman"/>
              </a:rPr>
              <a:t>pandas</a:t>
            </a:r>
            <a:r>
              <a:rPr lang="en-GB" sz="1700">
                <a:latin typeface="Times New Roman"/>
                <a:ea typeface="Times New Roman"/>
                <a:cs typeface="Times New Roman"/>
                <a:sym typeface="Times New Roman"/>
              </a:rPr>
              <a:t> for tabular operations.</a:t>
            </a:r>
            <a:endParaRPr sz="1700">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lang="en-GB" sz="1700">
                <a:latin typeface="Times New Roman"/>
                <a:ea typeface="Times New Roman"/>
                <a:cs typeface="Times New Roman"/>
                <a:sym typeface="Times New Roman"/>
              </a:rPr>
              <a:t>Carbon flux represents the </a:t>
            </a:r>
            <a:r>
              <a:rPr b="1" lang="en-GB" sz="1700">
                <a:latin typeface="Times New Roman"/>
                <a:ea typeface="Times New Roman"/>
                <a:cs typeface="Times New Roman"/>
                <a:sym typeface="Times New Roman"/>
              </a:rPr>
              <a:t>movement of carbon between the land surface and the atmosphere</a:t>
            </a:r>
            <a:r>
              <a:rPr lang="en-GB" sz="1700">
                <a:latin typeface="Times New Roman"/>
                <a:ea typeface="Times New Roman"/>
                <a:cs typeface="Times New Roman"/>
                <a:sym typeface="Times New Roman"/>
              </a:rPr>
              <a:t>. Understanding carbon flux is essential for studying </a:t>
            </a:r>
            <a:r>
              <a:rPr b="1" lang="en-GB" sz="1700">
                <a:latin typeface="Times New Roman"/>
                <a:ea typeface="Times New Roman"/>
                <a:cs typeface="Times New Roman"/>
                <a:sym typeface="Times New Roman"/>
              </a:rPr>
              <a:t>climate change</a:t>
            </a:r>
            <a:r>
              <a:rPr lang="en-GB" sz="1700">
                <a:latin typeface="Times New Roman"/>
                <a:ea typeface="Times New Roman"/>
                <a:cs typeface="Times New Roman"/>
                <a:sym typeface="Times New Roman"/>
              </a:rPr>
              <a:t>, vegetation cycles, and atmospheric carbon balance. </a:t>
            </a:r>
            <a:r>
              <a:rPr b="1" lang="en-GB" sz="1700">
                <a:latin typeface="Times New Roman"/>
                <a:ea typeface="Times New Roman"/>
                <a:cs typeface="Times New Roman"/>
                <a:sym typeface="Times New Roman"/>
              </a:rPr>
              <a:t>Seasonal and spatial patterns </a:t>
            </a:r>
            <a:r>
              <a:rPr lang="en-GB" sz="1700">
                <a:latin typeface="Times New Roman"/>
                <a:ea typeface="Times New Roman"/>
                <a:cs typeface="Times New Roman"/>
                <a:sym typeface="Times New Roman"/>
              </a:rPr>
              <a:t>reveal ecological processes such as photosynthesis, respiration, and land‑use changes. Analysing this dataset helps identify </a:t>
            </a:r>
            <a:r>
              <a:rPr b="1" lang="en-GB" sz="1700">
                <a:latin typeface="Times New Roman"/>
                <a:ea typeface="Times New Roman"/>
                <a:cs typeface="Times New Roman"/>
                <a:sym typeface="Times New Roman"/>
              </a:rPr>
              <a:t>global carbon sources and sinks</a:t>
            </a:r>
            <a:r>
              <a:rPr lang="en-GB" sz="1700">
                <a:latin typeface="Times New Roman"/>
                <a:ea typeface="Times New Roman"/>
                <a:cs typeface="Times New Roman"/>
                <a:sym typeface="Times New Roman"/>
              </a:rPr>
              <a:t>, understand environmental variability, and </a:t>
            </a:r>
            <a:r>
              <a:rPr b="1" lang="en-GB" sz="1700">
                <a:latin typeface="Times New Roman"/>
                <a:ea typeface="Times New Roman"/>
                <a:cs typeface="Times New Roman"/>
                <a:sym typeface="Times New Roman"/>
              </a:rPr>
              <a:t>support climate modelling efforts.</a:t>
            </a:r>
            <a:endParaRPr b="1" sz="17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0" y="275950"/>
            <a:ext cx="9144000" cy="705300"/>
          </a:xfrm>
          <a:prstGeom prst="rect">
            <a:avLst/>
          </a:prstGeom>
          <a:ln cap="flat" cmpd="sng" w="38100">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2900"/>
              <a:t>Global Mean Carbon Flux Trend (2010–2022)</a:t>
            </a:r>
            <a:endParaRPr b="1" sz="2900"/>
          </a:p>
        </p:txBody>
      </p:sp>
      <p:pic>
        <p:nvPicPr>
          <p:cNvPr id="78" name="Google Shape;78;p15" title="4_global_mean_trend.png"/>
          <p:cNvPicPr preferRelativeResize="0"/>
          <p:nvPr/>
        </p:nvPicPr>
        <p:blipFill>
          <a:blip r:embed="rId3">
            <a:alphaModFix/>
          </a:blip>
          <a:stretch>
            <a:fillRect/>
          </a:stretch>
        </p:blipFill>
        <p:spPr>
          <a:xfrm>
            <a:off x="11038" y="1275012"/>
            <a:ext cx="6826200" cy="3857450"/>
          </a:xfrm>
          <a:prstGeom prst="rect">
            <a:avLst/>
          </a:prstGeom>
          <a:noFill/>
          <a:ln cap="flat" cmpd="sng" w="19050">
            <a:solidFill>
              <a:schemeClr val="accent1"/>
            </a:solidFill>
            <a:prstDash val="solid"/>
            <a:round/>
            <a:headEnd len="sm" w="sm" type="none"/>
            <a:tailEnd len="sm" w="sm" type="none"/>
          </a:ln>
        </p:spPr>
      </p:pic>
      <p:sp>
        <p:nvSpPr>
          <p:cNvPr id="79" name="Google Shape;79;p15"/>
          <p:cNvSpPr txBox="1"/>
          <p:nvPr/>
        </p:nvSpPr>
        <p:spPr>
          <a:xfrm>
            <a:off x="6826200" y="1286075"/>
            <a:ext cx="2317800" cy="3857400"/>
          </a:xfrm>
          <a:prstGeom prst="rect">
            <a:avLst/>
          </a:prstGeom>
          <a:noFill/>
          <a:ln cap="flat" cmpd="sng" w="1905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accent1"/>
                </a:solidFill>
                <a:latin typeface="Times New Roman"/>
                <a:ea typeface="Times New Roman"/>
                <a:cs typeface="Times New Roman"/>
                <a:sym typeface="Times New Roman"/>
              </a:rPr>
              <a:t>The global mean carbon flux was calculated by averaging flux values across all latitudes and longitudes. The resulting time‑series plot shows clear seasonal fluctuations throughout the </a:t>
            </a:r>
            <a:r>
              <a:rPr b="1" lang="en-GB">
                <a:solidFill>
                  <a:schemeClr val="accent1"/>
                </a:solidFill>
                <a:latin typeface="Times New Roman"/>
                <a:ea typeface="Times New Roman"/>
                <a:cs typeface="Times New Roman"/>
                <a:sym typeface="Times New Roman"/>
              </a:rPr>
              <a:t>13‑year period</a:t>
            </a:r>
            <a:r>
              <a:rPr lang="en-GB">
                <a:solidFill>
                  <a:schemeClr val="accent1"/>
                </a:solidFill>
                <a:latin typeface="Times New Roman"/>
                <a:ea typeface="Times New Roman"/>
                <a:cs typeface="Times New Roman"/>
                <a:sym typeface="Times New Roman"/>
              </a:rPr>
              <a:t>. Although the flux varies month‑to‑month, there is no extreme long‑term upward or downward trend. The seasonal pattern reflects natural cycles of vegetation growth and decay, particularly in the Northern Hemisphere, where most terrestrial biomass is located.</a:t>
            </a:r>
            <a:endParaRPr>
              <a:solidFill>
                <a:schemeClr val="accent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0" y="302250"/>
            <a:ext cx="9144000" cy="623700"/>
          </a:xfrm>
          <a:prstGeom prst="rect">
            <a:avLst/>
          </a:prstGeom>
          <a:ln cap="flat" cmpd="sng" w="38100">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3000"/>
              <a:t>Seasonal Cycle of Carbon Flux</a:t>
            </a:r>
            <a:endParaRPr b="1" sz="3000"/>
          </a:p>
        </p:txBody>
      </p:sp>
      <p:sp>
        <p:nvSpPr>
          <p:cNvPr id="85" name="Google Shape;85;p16"/>
          <p:cNvSpPr txBox="1"/>
          <p:nvPr/>
        </p:nvSpPr>
        <p:spPr>
          <a:xfrm>
            <a:off x="0" y="1269225"/>
            <a:ext cx="2461500" cy="3874200"/>
          </a:xfrm>
          <a:prstGeom prst="rect">
            <a:avLst/>
          </a:prstGeom>
          <a:noFill/>
          <a:ln cap="flat" cmpd="sng" w="1905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To analyse seasonal behaviour, the time coordinate was converted to date-time format. The </a:t>
            </a:r>
            <a:r>
              <a:rPr b="1" lang="en-GB" sz="1500">
                <a:solidFill>
                  <a:schemeClr val="accent1"/>
                </a:solidFill>
                <a:latin typeface="Times New Roman"/>
                <a:ea typeface="Times New Roman"/>
                <a:cs typeface="Times New Roman"/>
                <a:sym typeface="Times New Roman"/>
              </a:rPr>
              <a:t>average flux for each month</a:t>
            </a:r>
            <a:r>
              <a:rPr lang="en-GB" sz="1500">
                <a:solidFill>
                  <a:schemeClr val="accent1"/>
                </a:solidFill>
                <a:latin typeface="Times New Roman"/>
                <a:ea typeface="Times New Roman"/>
                <a:cs typeface="Times New Roman"/>
                <a:sym typeface="Times New Roman"/>
              </a:rPr>
              <a:t> was then computed. The seasonal cycle plot shows a clear annual pattern, with flux values peaking during mid‑year months due to increased vegetation activity. This pattern reflects global photosynthesis and respiration cycles, which are strongest during the growing season.</a:t>
            </a:r>
            <a:endParaRPr sz="1500">
              <a:solidFill>
                <a:schemeClr val="accent1"/>
              </a:solidFill>
              <a:latin typeface="Times New Roman"/>
              <a:ea typeface="Times New Roman"/>
              <a:cs typeface="Times New Roman"/>
              <a:sym typeface="Times New Roman"/>
            </a:endParaRPr>
          </a:p>
        </p:txBody>
      </p:sp>
      <p:pic>
        <p:nvPicPr>
          <p:cNvPr id="86" name="Google Shape;86;p16" title="5_seasonal_cycle.png"/>
          <p:cNvPicPr preferRelativeResize="0"/>
          <p:nvPr/>
        </p:nvPicPr>
        <p:blipFill>
          <a:blip r:embed="rId3">
            <a:alphaModFix/>
          </a:blip>
          <a:stretch>
            <a:fillRect/>
          </a:stretch>
        </p:blipFill>
        <p:spPr>
          <a:xfrm>
            <a:off x="2450462" y="1269325"/>
            <a:ext cx="6682500" cy="3874175"/>
          </a:xfrm>
          <a:prstGeom prst="rect">
            <a:avLst/>
          </a:prstGeom>
          <a:noFill/>
          <a:ln cap="flat" cmpd="sng" w="19050">
            <a:solidFill>
              <a:srgbClr val="000000"/>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0" y="302250"/>
            <a:ext cx="9144000" cy="623700"/>
          </a:xfrm>
          <a:prstGeom prst="rect">
            <a:avLst/>
          </a:prstGeom>
          <a:ln cap="flat" cmpd="sng" w="38100">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3000"/>
              <a:t>Year‑to‑Year Variability</a:t>
            </a:r>
            <a:endParaRPr b="1" sz="3000"/>
          </a:p>
        </p:txBody>
      </p:sp>
      <p:sp>
        <p:nvSpPr>
          <p:cNvPr id="92" name="Google Shape;92;p17"/>
          <p:cNvSpPr txBox="1"/>
          <p:nvPr/>
        </p:nvSpPr>
        <p:spPr>
          <a:xfrm>
            <a:off x="6726675" y="1269300"/>
            <a:ext cx="2406300" cy="3874200"/>
          </a:xfrm>
          <a:prstGeom prst="rect">
            <a:avLst/>
          </a:prstGeom>
          <a:noFill/>
          <a:ln cap="flat" cmpd="sng" w="1905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chemeClr val="accent1"/>
                </a:solidFill>
                <a:latin typeface="Times New Roman"/>
                <a:ea typeface="Times New Roman"/>
                <a:cs typeface="Times New Roman"/>
                <a:sym typeface="Times New Roman"/>
              </a:rPr>
              <a:t>Year‑to‑year variability was calculated using the </a:t>
            </a:r>
            <a:r>
              <a:rPr b="1" lang="en-GB" sz="1500">
                <a:solidFill>
                  <a:schemeClr val="accent1"/>
                </a:solidFill>
                <a:latin typeface="Times New Roman"/>
                <a:ea typeface="Times New Roman"/>
                <a:cs typeface="Times New Roman"/>
                <a:sym typeface="Times New Roman"/>
              </a:rPr>
              <a:t>standard deviation of monthly flux values for each year</a:t>
            </a:r>
            <a:r>
              <a:rPr lang="en-GB" sz="1500">
                <a:solidFill>
                  <a:schemeClr val="accent1"/>
                </a:solidFill>
                <a:latin typeface="Times New Roman"/>
                <a:ea typeface="Times New Roman"/>
                <a:cs typeface="Times New Roman"/>
                <a:sym typeface="Times New Roman"/>
              </a:rPr>
              <a:t>. The bar chart shows that some years exhibit higher variability than others, indicating environmental fluctuations such as droughts, heatwaves, or unusual vegetation responses. This metric helps identify years with </a:t>
            </a:r>
            <a:r>
              <a:rPr b="1" lang="en-GB" sz="1500">
                <a:solidFill>
                  <a:schemeClr val="accent1"/>
                </a:solidFill>
                <a:latin typeface="Times New Roman"/>
                <a:ea typeface="Times New Roman"/>
                <a:cs typeface="Times New Roman"/>
                <a:sym typeface="Times New Roman"/>
              </a:rPr>
              <a:t>unstable carbon exchange patterns</a:t>
            </a:r>
            <a:r>
              <a:rPr lang="en-GB" sz="1500">
                <a:solidFill>
                  <a:schemeClr val="accent1"/>
                </a:solidFill>
                <a:latin typeface="Times New Roman"/>
                <a:ea typeface="Times New Roman"/>
                <a:cs typeface="Times New Roman"/>
                <a:sym typeface="Times New Roman"/>
              </a:rPr>
              <a:t> and highlights the influence of climate variability.</a:t>
            </a:r>
            <a:endParaRPr sz="1500">
              <a:solidFill>
                <a:schemeClr val="accent1"/>
              </a:solidFill>
              <a:latin typeface="Times New Roman"/>
              <a:ea typeface="Times New Roman"/>
              <a:cs typeface="Times New Roman"/>
              <a:sym typeface="Times New Roman"/>
            </a:endParaRPr>
          </a:p>
        </p:txBody>
      </p:sp>
      <p:pic>
        <p:nvPicPr>
          <p:cNvPr id="93" name="Google Shape;93;p17" title="6_variability.png"/>
          <p:cNvPicPr preferRelativeResize="0"/>
          <p:nvPr/>
        </p:nvPicPr>
        <p:blipFill>
          <a:blip r:embed="rId3">
            <a:alphaModFix/>
          </a:blip>
          <a:stretch>
            <a:fillRect/>
          </a:stretch>
        </p:blipFill>
        <p:spPr>
          <a:xfrm>
            <a:off x="11050" y="1269312"/>
            <a:ext cx="6737701" cy="3874199"/>
          </a:xfrm>
          <a:prstGeom prst="rect">
            <a:avLst/>
          </a:prstGeom>
          <a:noFill/>
          <a:ln cap="flat" cmpd="sng" w="19050">
            <a:solidFill>
              <a:schemeClr val="accent1"/>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0" y="302250"/>
            <a:ext cx="9144000" cy="623700"/>
          </a:xfrm>
          <a:prstGeom prst="rect">
            <a:avLst/>
          </a:prstGeom>
          <a:ln cap="flat" cmpd="sng" w="38100">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3000"/>
              <a:t>Distribution, Histogram, KDE, and Scatter Plot</a:t>
            </a:r>
            <a:endParaRPr b="1" sz="3000"/>
          </a:p>
        </p:txBody>
      </p:sp>
      <p:sp>
        <p:nvSpPr>
          <p:cNvPr id="99" name="Google Shape;99;p18"/>
          <p:cNvSpPr txBox="1"/>
          <p:nvPr/>
        </p:nvSpPr>
        <p:spPr>
          <a:xfrm>
            <a:off x="0" y="1269325"/>
            <a:ext cx="9144000" cy="1004400"/>
          </a:xfrm>
          <a:prstGeom prst="rect">
            <a:avLst/>
          </a:prstGeom>
          <a:noFill/>
          <a:ln cap="flat" cmpd="sng" w="1905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accent1"/>
                </a:solidFill>
                <a:latin typeface="Times New Roman"/>
                <a:ea typeface="Times New Roman"/>
                <a:cs typeface="Times New Roman"/>
                <a:sym typeface="Times New Roman"/>
              </a:rPr>
              <a:t>A histogram of flux values shows a skewed distribution with a long tail, indicating the </a:t>
            </a:r>
            <a:r>
              <a:rPr b="1" lang="en-GB">
                <a:solidFill>
                  <a:schemeClr val="accent1"/>
                </a:solidFill>
                <a:latin typeface="Times New Roman"/>
                <a:ea typeface="Times New Roman"/>
                <a:cs typeface="Times New Roman"/>
                <a:sym typeface="Times New Roman"/>
              </a:rPr>
              <a:t>presence of extreme flux values</a:t>
            </a:r>
            <a:r>
              <a:rPr lang="en-GB">
                <a:solidFill>
                  <a:schemeClr val="accent1"/>
                </a:solidFill>
                <a:latin typeface="Times New Roman"/>
                <a:ea typeface="Times New Roman"/>
                <a:cs typeface="Times New Roman"/>
                <a:sym typeface="Times New Roman"/>
              </a:rPr>
              <a:t>. The KDE plot provides a smooth density estimate, </a:t>
            </a:r>
            <a:r>
              <a:rPr b="1" lang="en-GB">
                <a:solidFill>
                  <a:schemeClr val="accent1"/>
                </a:solidFill>
                <a:latin typeface="Times New Roman"/>
                <a:ea typeface="Times New Roman"/>
                <a:cs typeface="Times New Roman"/>
                <a:sym typeface="Times New Roman"/>
              </a:rPr>
              <a:t>confirming the non‑normal distribution</a:t>
            </a:r>
            <a:r>
              <a:rPr lang="en-GB">
                <a:solidFill>
                  <a:schemeClr val="accent1"/>
                </a:solidFill>
                <a:latin typeface="Times New Roman"/>
                <a:ea typeface="Times New Roman"/>
                <a:cs typeface="Times New Roman"/>
                <a:sym typeface="Times New Roman"/>
              </a:rPr>
              <a:t>. A scatter plot of latitude versus flux reveals that flux values vary significantly by latitude, with noticeable </a:t>
            </a:r>
            <a:r>
              <a:rPr b="1" lang="en-GB">
                <a:solidFill>
                  <a:schemeClr val="accent1"/>
                </a:solidFill>
                <a:latin typeface="Times New Roman"/>
                <a:ea typeface="Times New Roman"/>
                <a:cs typeface="Times New Roman"/>
                <a:sym typeface="Times New Roman"/>
              </a:rPr>
              <a:t>clustering in certain regions</a:t>
            </a:r>
            <a:r>
              <a:rPr lang="en-GB">
                <a:solidFill>
                  <a:schemeClr val="accent1"/>
                </a:solidFill>
                <a:latin typeface="Times New Roman"/>
                <a:ea typeface="Times New Roman"/>
                <a:cs typeface="Times New Roman"/>
                <a:sym typeface="Times New Roman"/>
              </a:rPr>
              <a:t>. These visualisations </a:t>
            </a:r>
            <a:r>
              <a:rPr b="1" lang="en-GB">
                <a:solidFill>
                  <a:schemeClr val="accent1"/>
                </a:solidFill>
                <a:latin typeface="Times New Roman"/>
                <a:ea typeface="Times New Roman"/>
                <a:cs typeface="Times New Roman"/>
                <a:sym typeface="Times New Roman"/>
              </a:rPr>
              <a:t>highlight the need for anomaly detection</a:t>
            </a:r>
            <a:r>
              <a:rPr lang="en-GB">
                <a:solidFill>
                  <a:schemeClr val="accent1"/>
                </a:solidFill>
                <a:latin typeface="Times New Roman"/>
                <a:ea typeface="Times New Roman"/>
                <a:cs typeface="Times New Roman"/>
                <a:sym typeface="Times New Roman"/>
              </a:rPr>
              <a:t> and justify the use of </a:t>
            </a:r>
            <a:r>
              <a:rPr b="1" lang="en-GB">
                <a:solidFill>
                  <a:schemeClr val="accent1"/>
                </a:solidFill>
                <a:latin typeface="Times New Roman"/>
                <a:ea typeface="Times New Roman"/>
                <a:cs typeface="Times New Roman"/>
                <a:sym typeface="Times New Roman"/>
              </a:rPr>
              <a:t>Z‑scores</a:t>
            </a:r>
            <a:r>
              <a:rPr lang="en-GB">
                <a:solidFill>
                  <a:schemeClr val="accent1"/>
                </a:solidFill>
                <a:latin typeface="Times New Roman"/>
                <a:ea typeface="Times New Roman"/>
                <a:cs typeface="Times New Roman"/>
                <a:sym typeface="Times New Roman"/>
              </a:rPr>
              <a:t> to identify extreme values.</a:t>
            </a:r>
            <a:endParaRPr>
              <a:solidFill>
                <a:schemeClr val="accent1"/>
              </a:solidFill>
              <a:latin typeface="Times New Roman"/>
              <a:ea typeface="Times New Roman"/>
              <a:cs typeface="Times New Roman"/>
              <a:sym typeface="Times New Roman"/>
            </a:endParaRPr>
          </a:p>
        </p:txBody>
      </p:sp>
      <p:pic>
        <p:nvPicPr>
          <p:cNvPr id="100" name="Google Shape;100;p18" title="7_histogram.png"/>
          <p:cNvPicPr preferRelativeResize="0"/>
          <p:nvPr/>
        </p:nvPicPr>
        <p:blipFill>
          <a:blip r:embed="rId3">
            <a:alphaModFix/>
          </a:blip>
          <a:stretch>
            <a:fillRect/>
          </a:stretch>
        </p:blipFill>
        <p:spPr>
          <a:xfrm>
            <a:off x="-12" y="2273713"/>
            <a:ext cx="3300224" cy="2869775"/>
          </a:xfrm>
          <a:prstGeom prst="rect">
            <a:avLst/>
          </a:prstGeom>
          <a:noFill/>
          <a:ln cap="flat" cmpd="sng" w="19050">
            <a:solidFill>
              <a:schemeClr val="accent1"/>
            </a:solidFill>
            <a:prstDash val="solid"/>
            <a:round/>
            <a:headEnd len="sm" w="sm" type="none"/>
            <a:tailEnd len="sm" w="sm" type="none"/>
          </a:ln>
        </p:spPr>
      </p:pic>
      <p:pic>
        <p:nvPicPr>
          <p:cNvPr id="101" name="Google Shape;101;p18" title="9_kde_plot.png"/>
          <p:cNvPicPr preferRelativeResize="0"/>
          <p:nvPr/>
        </p:nvPicPr>
        <p:blipFill>
          <a:blip r:embed="rId4">
            <a:alphaModFix/>
          </a:blip>
          <a:stretch>
            <a:fillRect/>
          </a:stretch>
        </p:blipFill>
        <p:spPr>
          <a:xfrm>
            <a:off x="3300212" y="2273725"/>
            <a:ext cx="2792525" cy="2869775"/>
          </a:xfrm>
          <a:prstGeom prst="rect">
            <a:avLst/>
          </a:prstGeom>
          <a:noFill/>
          <a:ln cap="flat" cmpd="sng" w="19050">
            <a:solidFill>
              <a:schemeClr val="accent1"/>
            </a:solidFill>
            <a:prstDash val="solid"/>
            <a:round/>
            <a:headEnd len="sm" w="sm" type="none"/>
            <a:tailEnd len="sm" w="sm" type="none"/>
          </a:ln>
        </p:spPr>
      </p:pic>
      <p:pic>
        <p:nvPicPr>
          <p:cNvPr id="102" name="Google Shape;102;p18" title="8_scatter_plot.png"/>
          <p:cNvPicPr preferRelativeResize="0"/>
          <p:nvPr/>
        </p:nvPicPr>
        <p:blipFill>
          <a:blip r:embed="rId5">
            <a:alphaModFix/>
          </a:blip>
          <a:stretch>
            <a:fillRect/>
          </a:stretch>
        </p:blipFill>
        <p:spPr>
          <a:xfrm>
            <a:off x="6092738" y="2273725"/>
            <a:ext cx="3051250" cy="2869775"/>
          </a:xfrm>
          <a:prstGeom prst="rect">
            <a:avLst/>
          </a:prstGeom>
          <a:noFill/>
          <a:ln cap="flat" cmpd="sng" w="19050">
            <a:solidFill>
              <a:schemeClr val="accent1"/>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0" y="302250"/>
            <a:ext cx="9144000" cy="623700"/>
          </a:xfrm>
          <a:prstGeom prst="rect">
            <a:avLst/>
          </a:prstGeom>
          <a:ln cap="flat" cmpd="sng" w="38100">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3000"/>
              <a:t>Spatial Maps and Hotspots</a:t>
            </a:r>
            <a:endParaRPr b="1" sz="3000"/>
          </a:p>
        </p:txBody>
      </p:sp>
      <p:sp>
        <p:nvSpPr>
          <p:cNvPr id="108" name="Google Shape;108;p19"/>
          <p:cNvSpPr txBox="1"/>
          <p:nvPr/>
        </p:nvSpPr>
        <p:spPr>
          <a:xfrm>
            <a:off x="0" y="4050800"/>
            <a:ext cx="9144000" cy="1092600"/>
          </a:xfrm>
          <a:prstGeom prst="rect">
            <a:avLst/>
          </a:prstGeom>
          <a:noFill/>
          <a:ln cap="flat" cmpd="sng" w="1905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GB">
                <a:solidFill>
                  <a:schemeClr val="accent1"/>
                </a:solidFill>
                <a:latin typeface="Times New Roman"/>
                <a:ea typeface="Times New Roman"/>
                <a:cs typeface="Times New Roman"/>
                <a:sym typeface="Times New Roman"/>
              </a:rPr>
              <a:t>A spatial map for </a:t>
            </a:r>
            <a:r>
              <a:rPr b="1" lang="en-GB">
                <a:solidFill>
                  <a:schemeClr val="accent1"/>
                </a:solidFill>
                <a:latin typeface="Times New Roman"/>
                <a:ea typeface="Times New Roman"/>
                <a:cs typeface="Times New Roman"/>
                <a:sym typeface="Times New Roman"/>
              </a:rPr>
              <a:t>June 2015</a:t>
            </a:r>
            <a:r>
              <a:rPr lang="en-GB">
                <a:solidFill>
                  <a:schemeClr val="accent1"/>
                </a:solidFill>
                <a:latin typeface="Times New Roman"/>
                <a:ea typeface="Times New Roman"/>
                <a:cs typeface="Times New Roman"/>
                <a:sym typeface="Times New Roman"/>
              </a:rPr>
              <a:t> shows strong </a:t>
            </a:r>
            <a:r>
              <a:rPr b="1" lang="en-GB">
                <a:solidFill>
                  <a:schemeClr val="accent1"/>
                </a:solidFill>
                <a:latin typeface="Times New Roman"/>
                <a:ea typeface="Times New Roman"/>
                <a:cs typeface="Times New Roman"/>
                <a:sym typeface="Times New Roman"/>
              </a:rPr>
              <a:t>regional differences</a:t>
            </a:r>
            <a:r>
              <a:rPr lang="en-GB">
                <a:solidFill>
                  <a:schemeClr val="accent1"/>
                </a:solidFill>
                <a:latin typeface="Times New Roman"/>
                <a:ea typeface="Times New Roman"/>
                <a:cs typeface="Times New Roman"/>
                <a:sym typeface="Times New Roman"/>
              </a:rPr>
              <a:t> in carbon flux. Tropical regions exhibit high flux due to intense biological activity, while polar regions show lower flux. A </a:t>
            </a:r>
            <a:r>
              <a:rPr b="1" lang="en-GB">
                <a:solidFill>
                  <a:schemeClr val="accent1"/>
                </a:solidFill>
                <a:latin typeface="Times New Roman"/>
                <a:ea typeface="Times New Roman"/>
                <a:cs typeface="Times New Roman"/>
                <a:sym typeface="Times New Roman"/>
              </a:rPr>
              <a:t>time‑averaged hotspot map (2010–2022)</a:t>
            </a:r>
            <a:r>
              <a:rPr lang="en-GB">
                <a:solidFill>
                  <a:schemeClr val="accent1"/>
                </a:solidFill>
                <a:latin typeface="Times New Roman"/>
                <a:ea typeface="Times New Roman"/>
                <a:cs typeface="Times New Roman"/>
                <a:sym typeface="Times New Roman"/>
              </a:rPr>
              <a:t> highlights persistent </a:t>
            </a:r>
            <a:r>
              <a:rPr b="1" lang="en-GB">
                <a:solidFill>
                  <a:schemeClr val="accent1"/>
                </a:solidFill>
                <a:latin typeface="Times New Roman"/>
                <a:ea typeface="Times New Roman"/>
                <a:cs typeface="Times New Roman"/>
                <a:sym typeface="Times New Roman"/>
              </a:rPr>
              <a:t>high‑flux regions</a:t>
            </a:r>
            <a:r>
              <a:rPr lang="en-GB">
                <a:solidFill>
                  <a:schemeClr val="accent1"/>
                </a:solidFill>
                <a:latin typeface="Times New Roman"/>
                <a:ea typeface="Times New Roman"/>
                <a:cs typeface="Times New Roman"/>
                <a:sym typeface="Times New Roman"/>
              </a:rPr>
              <a:t> such as the Amazon, Central Africa, and Southeast Asia. These hotspots reflect strong photosynthesis and respiration cycles and indicate regions with intense carbon exchange.</a:t>
            </a:r>
            <a:endParaRPr>
              <a:solidFill>
                <a:schemeClr val="accent1"/>
              </a:solidFill>
              <a:latin typeface="Times New Roman"/>
              <a:ea typeface="Times New Roman"/>
              <a:cs typeface="Times New Roman"/>
              <a:sym typeface="Times New Roman"/>
            </a:endParaRPr>
          </a:p>
        </p:txBody>
      </p:sp>
      <p:pic>
        <p:nvPicPr>
          <p:cNvPr id="109" name="Google Shape;109;p19" title="11_spatial_map.png"/>
          <p:cNvPicPr preferRelativeResize="0"/>
          <p:nvPr/>
        </p:nvPicPr>
        <p:blipFill>
          <a:blip r:embed="rId3">
            <a:alphaModFix/>
          </a:blip>
          <a:stretch>
            <a:fillRect/>
          </a:stretch>
        </p:blipFill>
        <p:spPr>
          <a:xfrm>
            <a:off x="0" y="1280350"/>
            <a:ext cx="4619325" cy="2771024"/>
          </a:xfrm>
          <a:prstGeom prst="rect">
            <a:avLst/>
          </a:prstGeom>
          <a:noFill/>
          <a:ln cap="flat" cmpd="sng" w="19050">
            <a:solidFill>
              <a:schemeClr val="accent1"/>
            </a:solidFill>
            <a:prstDash val="solid"/>
            <a:round/>
            <a:headEnd len="sm" w="sm" type="none"/>
            <a:tailEnd len="sm" w="sm" type="none"/>
          </a:ln>
        </p:spPr>
      </p:pic>
      <p:pic>
        <p:nvPicPr>
          <p:cNvPr id="110" name="Google Shape;110;p19" title="13_hotspot_map.png"/>
          <p:cNvPicPr preferRelativeResize="0"/>
          <p:nvPr/>
        </p:nvPicPr>
        <p:blipFill>
          <a:blip r:embed="rId4">
            <a:alphaModFix/>
          </a:blip>
          <a:stretch>
            <a:fillRect/>
          </a:stretch>
        </p:blipFill>
        <p:spPr>
          <a:xfrm>
            <a:off x="4619325" y="1279775"/>
            <a:ext cx="4524676" cy="2771024"/>
          </a:xfrm>
          <a:prstGeom prst="rect">
            <a:avLst/>
          </a:prstGeom>
          <a:noFill/>
          <a:ln cap="flat" cmpd="sng" w="19050">
            <a:solidFill>
              <a:schemeClr val="accent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0" y="302250"/>
            <a:ext cx="9144000" cy="623700"/>
          </a:xfrm>
          <a:prstGeom prst="rect">
            <a:avLst/>
          </a:prstGeom>
          <a:ln cap="flat" cmpd="sng" w="38100">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3000"/>
              <a:t>Statistical Analysis &amp; Hemisphere Comparison</a:t>
            </a:r>
            <a:endParaRPr b="1" sz="3000"/>
          </a:p>
        </p:txBody>
      </p:sp>
      <p:sp>
        <p:nvSpPr>
          <p:cNvPr id="116" name="Google Shape;116;p20"/>
          <p:cNvSpPr txBox="1"/>
          <p:nvPr/>
        </p:nvSpPr>
        <p:spPr>
          <a:xfrm>
            <a:off x="0" y="1291300"/>
            <a:ext cx="9144000" cy="744600"/>
          </a:xfrm>
          <a:prstGeom prst="rect">
            <a:avLst/>
          </a:prstGeom>
          <a:solidFill>
            <a:schemeClr val="lt1"/>
          </a:solidFill>
          <a:ln cap="flat" cmpd="sng" w="1905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GB" sz="1200">
                <a:solidFill>
                  <a:schemeClr val="accent1"/>
                </a:solidFill>
                <a:latin typeface="Times New Roman"/>
                <a:ea typeface="Times New Roman"/>
                <a:cs typeface="Times New Roman"/>
                <a:sym typeface="Times New Roman"/>
              </a:rPr>
              <a:t>Z‑score anomaly detection</a:t>
            </a:r>
            <a:r>
              <a:rPr lang="en-GB" sz="1200">
                <a:solidFill>
                  <a:schemeClr val="accent1"/>
                </a:solidFill>
                <a:latin typeface="Times New Roman"/>
                <a:ea typeface="Times New Roman"/>
                <a:cs typeface="Times New Roman"/>
                <a:sym typeface="Times New Roman"/>
              </a:rPr>
              <a:t> identified flux values more than three standard deviations from the mean, indicating extreme environmental events. </a:t>
            </a:r>
            <a:r>
              <a:rPr b="1" lang="en-GB" sz="1200">
                <a:solidFill>
                  <a:schemeClr val="accent1"/>
                </a:solidFill>
                <a:latin typeface="Times New Roman"/>
                <a:ea typeface="Times New Roman"/>
                <a:cs typeface="Times New Roman"/>
                <a:sym typeface="Times New Roman"/>
              </a:rPr>
              <a:t>Hemisphere comparison</a:t>
            </a:r>
            <a:r>
              <a:rPr lang="en-GB" sz="1200">
                <a:solidFill>
                  <a:schemeClr val="accent1"/>
                </a:solidFill>
                <a:latin typeface="Times New Roman"/>
                <a:ea typeface="Times New Roman"/>
                <a:cs typeface="Times New Roman"/>
                <a:sym typeface="Times New Roman"/>
              </a:rPr>
              <a:t> shows clear differences between the Northern and Southern Hemispheres. A </a:t>
            </a:r>
            <a:r>
              <a:rPr b="1" lang="en-GB" sz="1200">
                <a:solidFill>
                  <a:schemeClr val="accent1"/>
                </a:solidFill>
                <a:latin typeface="Times New Roman"/>
                <a:ea typeface="Times New Roman"/>
                <a:cs typeface="Times New Roman"/>
                <a:sym typeface="Times New Roman"/>
              </a:rPr>
              <a:t>t‑test</a:t>
            </a:r>
            <a:r>
              <a:rPr lang="en-GB" sz="1200">
                <a:solidFill>
                  <a:schemeClr val="accent1"/>
                </a:solidFill>
                <a:latin typeface="Times New Roman"/>
                <a:ea typeface="Times New Roman"/>
                <a:cs typeface="Times New Roman"/>
                <a:sym typeface="Times New Roman"/>
              </a:rPr>
              <a:t> confirms that the difference in mean flux between hemispheres is statistically significant, reflecting differences in vegetation density, climate, and land‑use patterns.</a:t>
            </a:r>
            <a:endParaRPr sz="1200">
              <a:solidFill>
                <a:schemeClr val="accent1"/>
              </a:solidFill>
              <a:latin typeface="Times New Roman"/>
              <a:ea typeface="Times New Roman"/>
              <a:cs typeface="Times New Roman"/>
              <a:sym typeface="Times New Roman"/>
            </a:endParaRPr>
          </a:p>
        </p:txBody>
      </p:sp>
      <p:pic>
        <p:nvPicPr>
          <p:cNvPr id="117" name="Google Shape;117;p20" title="12_hemispheres.png"/>
          <p:cNvPicPr preferRelativeResize="0"/>
          <p:nvPr/>
        </p:nvPicPr>
        <p:blipFill>
          <a:blip r:embed="rId3">
            <a:alphaModFix/>
          </a:blip>
          <a:stretch>
            <a:fillRect/>
          </a:stretch>
        </p:blipFill>
        <p:spPr>
          <a:xfrm>
            <a:off x="3333350" y="2035900"/>
            <a:ext cx="5810649" cy="2483899"/>
          </a:xfrm>
          <a:prstGeom prst="rect">
            <a:avLst/>
          </a:prstGeom>
          <a:noFill/>
          <a:ln cap="flat" cmpd="sng" w="19050">
            <a:solidFill>
              <a:schemeClr val="accent1"/>
            </a:solidFill>
            <a:prstDash val="solid"/>
            <a:round/>
            <a:headEnd len="sm" w="sm" type="none"/>
            <a:tailEnd len="sm" w="sm" type="none"/>
          </a:ln>
        </p:spPr>
      </p:pic>
      <p:pic>
        <p:nvPicPr>
          <p:cNvPr id="118" name="Google Shape;118;p20" title="14_t‑test_results.jpg"/>
          <p:cNvPicPr preferRelativeResize="0"/>
          <p:nvPr/>
        </p:nvPicPr>
        <p:blipFill>
          <a:blip r:embed="rId4">
            <a:alphaModFix/>
          </a:blip>
          <a:stretch>
            <a:fillRect/>
          </a:stretch>
        </p:blipFill>
        <p:spPr>
          <a:xfrm>
            <a:off x="0" y="4519800"/>
            <a:ext cx="9132951" cy="623700"/>
          </a:xfrm>
          <a:prstGeom prst="rect">
            <a:avLst/>
          </a:prstGeom>
          <a:noFill/>
          <a:ln cap="flat" cmpd="sng" w="19050">
            <a:solidFill>
              <a:schemeClr val="accent1"/>
            </a:solidFill>
            <a:prstDash val="solid"/>
            <a:round/>
            <a:headEnd len="sm" w="sm" type="none"/>
            <a:tailEnd len="sm" w="sm" type="none"/>
          </a:ln>
        </p:spPr>
      </p:pic>
      <p:pic>
        <p:nvPicPr>
          <p:cNvPr id="119" name="Google Shape;119;p20" title="10_anomaly_table.jpg"/>
          <p:cNvPicPr preferRelativeResize="0"/>
          <p:nvPr/>
        </p:nvPicPr>
        <p:blipFill>
          <a:blip r:embed="rId5">
            <a:alphaModFix/>
          </a:blip>
          <a:stretch>
            <a:fillRect/>
          </a:stretch>
        </p:blipFill>
        <p:spPr>
          <a:xfrm>
            <a:off x="0" y="2035900"/>
            <a:ext cx="3333351" cy="2483901"/>
          </a:xfrm>
          <a:prstGeom prst="rect">
            <a:avLst/>
          </a:prstGeom>
          <a:noFill/>
          <a:ln cap="flat" cmpd="sng" w="19050">
            <a:solidFill>
              <a:schemeClr val="accent1"/>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0" y="302250"/>
            <a:ext cx="9144000" cy="623700"/>
          </a:xfrm>
          <a:prstGeom prst="rect">
            <a:avLst/>
          </a:prstGeom>
          <a:ln cap="flat" cmpd="sng" w="38100">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3000"/>
              <a:t>Coding Challenges</a:t>
            </a:r>
            <a:endParaRPr b="1" sz="3000"/>
          </a:p>
        </p:txBody>
      </p:sp>
      <p:sp>
        <p:nvSpPr>
          <p:cNvPr id="125" name="Google Shape;125;p21"/>
          <p:cNvSpPr txBox="1"/>
          <p:nvPr/>
        </p:nvSpPr>
        <p:spPr>
          <a:xfrm>
            <a:off x="0" y="1291387"/>
            <a:ext cx="9144000" cy="3841200"/>
          </a:xfrm>
          <a:prstGeom prst="rect">
            <a:avLst/>
          </a:prstGeom>
          <a:solidFill>
            <a:schemeClr val="lt1"/>
          </a:solidFill>
          <a:ln cap="flat" cmpd="sng" w="1905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GB" sz="2000">
                <a:solidFill>
                  <a:schemeClr val="accent1"/>
                </a:solidFill>
                <a:latin typeface="Times New Roman"/>
                <a:ea typeface="Times New Roman"/>
                <a:cs typeface="Times New Roman"/>
                <a:sym typeface="Times New Roman"/>
              </a:rPr>
              <a:t>Several coding challenges were encountered during the analysis. The </a:t>
            </a:r>
            <a:r>
              <a:rPr b="1" lang="en-GB" sz="2000">
                <a:solidFill>
                  <a:schemeClr val="accent1"/>
                </a:solidFill>
                <a:latin typeface="Times New Roman"/>
                <a:ea typeface="Times New Roman"/>
                <a:cs typeface="Times New Roman"/>
                <a:sym typeface="Times New Roman"/>
              </a:rPr>
              <a:t>time coordinate</a:t>
            </a:r>
            <a:r>
              <a:rPr lang="en-GB" sz="2000">
                <a:solidFill>
                  <a:schemeClr val="accent1"/>
                </a:solidFill>
                <a:latin typeface="Times New Roman"/>
                <a:ea typeface="Times New Roman"/>
                <a:cs typeface="Times New Roman"/>
                <a:sym typeface="Times New Roman"/>
              </a:rPr>
              <a:t> in the dataset was stored as numeric offsets, requiring manual reconstruction of datetime values. The </a:t>
            </a:r>
            <a:r>
              <a:rPr b="1" lang="en-GB" sz="2000">
                <a:solidFill>
                  <a:schemeClr val="accent1"/>
                </a:solidFill>
                <a:latin typeface="Times New Roman"/>
                <a:ea typeface="Times New Roman"/>
                <a:cs typeface="Times New Roman"/>
                <a:sym typeface="Times New Roman"/>
              </a:rPr>
              <a:t>dataset was large</a:t>
            </a:r>
            <a:r>
              <a:rPr lang="en-GB" sz="2000">
                <a:solidFill>
                  <a:schemeClr val="accent1"/>
                </a:solidFill>
                <a:latin typeface="Times New Roman"/>
                <a:ea typeface="Times New Roman"/>
                <a:cs typeface="Times New Roman"/>
                <a:sym typeface="Times New Roman"/>
              </a:rPr>
              <a:t>, so converting xarray objects to pandas required </a:t>
            </a:r>
            <a:r>
              <a:rPr b="1" lang="en-GB" sz="2000">
                <a:solidFill>
                  <a:schemeClr val="accent1"/>
                </a:solidFill>
                <a:latin typeface="Times New Roman"/>
                <a:ea typeface="Times New Roman"/>
                <a:cs typeface="Times New Roman"/>
                <a:sym typeface="Times New Roman"/>
              </a:rPr>
              <a:t>careful memory management</a:t>
            </a:r>
            <a:r>
              <a:rPr lang="en-GB" sz="2000">
                <a:solidFill>
                  <a:schemeClr val="accent1"/>
                </a:solidFill>
                <a:latin typeface="Times New Roman"/>
                <a:ea typeface="Times New Roman"/>
                <a:cs typeface="Times New Roman"/>
                <a:sym typeface="Times New Roman"/>
              </a:rPr>
              <a:t>. Scatter plots </a:t>
            </a:r>
            <a:r>
              <a:rPr b="1" lang="en-GB" sz="2000">
                <a:solidFill>
                  <a:schemeClr val="accent1"/>
                </a:solidFill>
                <a:latin typeface="Times New Roman"/>
                <a:ea typeface="Times New Roman"/>
                <a:cs typeface="Times New Roman"/>
                <a:sym typeface="Times New Roman"/>
              </a:rPr>
              <a:t>required sampling</a:t>
            </a:r>
            <a:r>
              <a:rPr lang="en-GB" sz="2000">
                <a:solidFill>
                  <a:schemeClr val="accent1"/>
                </a:solidFill>
                <a:latin typeface="Times New Roman"/>
                <a:ea typeface="Times New Roman"/>
                <a:cs typeface="Times New Roman"/>
                <a:sym typeface="Times New Roman"/>
              </a:rPr>
              <a:t> to avoid performance issues. Spatial plotting also required correct </a:t>
            </a:r>
            <a:r>
              <a:rPr b="1" lang="en-GB" sz="2000">
                <a:solidFill>
                  <a:schemeClr val="accent1"/>
                </a:solidFill>
                <a:latin typeface="Times New Roman"/>
                <a:ea typeface="Times New Roman"/>
                <a:cs typeface="Times New Roman"/>
                <a:sym typeface="Times New Roman"/>
              </a:rPr>
              <a:t>handling of latitude and longitude</a:t>
            </a:r>
            <a:r>
              <a:rPr lang="en-GB" sz="2000">
                <a:solidFill>
                  <a:schemeClr val="accent1"/>
                </a:solidFill>
                <a:latin typeface="Times New Roman"/>
                <a:ea typeface="Times New Roman"/>
                <a:cs typeface="Times New Roman"/>
                <a:sym typeface="Times New Roman"/>
              </a:rPr>
              <a:t> dimensions to ensure accurate visualisation. Separating hemispheres required masking using </a:t>
            </a:r>
            <a:r>
              <a:rPr lang="en-GB" sz="2000">
                <a:solidFill>
                  <a:srgbClr val="188038"/>
                </a:solidFill>
                <a:latin typeface="Times New Roman"/>
                <a:ea typeface="Times New Roman"/>
                <a:cs typeface="Times New Roman"/>
                <a:sym typeface="Times New Roman"/>
              </a:rPr>
              <a:t>.where()</a:t>
            </a:r>
            <a:r>
              <a:rPr lang="en-GB" sz="2000">
                <a:solidFill>
                  <a:schemeClr val="accent1"/>
                </a:solidFill>
                <a:latin typeface="Times New Roman"/>
                <a:ea typeface="Times New Roman"/>
                <a:cs typeface="Times New Roman"/>
                <a:sym typeface="Times New Roman"/>
              </a:rPr>
              <a:t> and averaging across dimensions. Ensuring reproducibility required </a:t>
            </a:r>
            <a:r>
              <a:rPr b="1" lang="en-GB" sz="2000">
                <a:solidFill>
                  <a:schemeClr val="accent1"/>
                </a:solidFill>
                <a:latin typeface="Times New Roman"/>
                <a:ea typeface="Times New Roman"/>
                <a:cs typeface="Times New Roman"/>
                <a:sym typeface="Times New Roman"/>
              </a:rPr>
              <a:t>switching from absolute paths to relative paths</a:t>
            </a:r>
            <a:r>
              <a:rPr lang="en-GB" sz="2000">
                <a:solidFill>
                  <a:schemeClr val="accent1"/>
                </a:solidFill>
                <a:latin typeface="Times New Roman"/>
                <a:ea typeface="Times New Roman"/>
                <a:cs typeface="Times New Roman"/>
                <a:sym typeface="Times New Roman"/>
              </a:rPr>
              <a:t> so the notebook runs on any machine. Code quality was improved by adding comments, removing redundancy, and </a:t>
            </a:r>
            <a:r>
              <a:rPr b="1" lang="en-GB" sz="2000">
                <a:solidFill>
                  <a:schemeClr val="accent1"/>
                </a:solidFill>
                <a:latin typeface="Times New Roman"/>
                <a:ea typeface="Times New Roman"/>
                <a:cs typeface="Times New Roman"/>
                <a:sym typeface="Times New Roman"/>
              </a:rPr>
              <a:t>ensuring each visualisation was meaningfully different</a:t>
            </a:r>
            <a:r>
              <a:rPr lang="en-GB" sz="2000">
                <a:solidFill>
                  <a:schemeClr val="accent1"/>
                </a:solidFill>
                <a:latin typeface="Times New Roman"/>
                <a:ea typeface="Times New Roman"/>
                <a:cs typeface="Times New Roman"/>
                <a:sym typeface="Times New Roman"/>
              </a:rPr>
              <a:t>.</a:t>
            </a:r>
            <a:endParaRPr sz="2000">
              <a:solidFill>
                <a:schemeClr val="accent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